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  <p:sldMasterId id="2147483740" r:id="rId2"/>
  </p:sldMasterIdLst>
  <p:notesMasterIdLst>
    <p:notesMasterId r:id="rId40"/>
  </p:notesMasterIdLst>
  <p:sldIdLst>
    <p:sldId id="257" r:id="rId3"/>
    <p:sldId id="340" r:id="rId4"/>
    <p:sldId id="290" r:id="rId5"/>
    <p:sldId id="291" r:id="rId6"/>
    <p:sldId id="341" r:id="rId7"/>
    <p:sldId id="292" r:id="rId8"/>
    <p:sldId id="286" r:id="rId9"/>
    <p:sldId id="289" r:id="rId10"/>
    <p:sldId id="342" r:id="rId11"/>
    <p:sldId id="345" r:id="rId12"/>
    <p:sldId id="346" r:id="rId13"/>
    <p:sldId id="347" r:id="rId14"/>
    <p:sldId id="348" r:id="rId15"/>
    <p:sldId id="349" r:id="rId16"/>
    <p:sldId id="350" r:id="rId17"/>
    <p:sldId id="351" r:id="rId18"/>
    <p:sldId id="352" r:id="rId19"/>
    <p:sldId id="353" r:id="rId20"/>
    <p:sldId id="354" r:id="rId21"/>
    <p:sldId id="355" r:id="rId22"/>
    <p:sldId id="356" r:id="rId23"/>
    <p:sldId id="344" r:id="rId24"/>
    <p:sldId id="359" r:id="rId25"/>
    <p:sldId id="360" r:id="rId26"/>
    <p:sldId id="361" r:id="rId27"/>
    <p:sldId id="358" r:id="rId28"/>
    <p:sldId id="365" r:id="rId29"/>
    <p:sldId id="366" r:id="rId30"/>
    <p:sldId id="369" r:id="rId31"/>
    <p:sldId id="364" r:id="rId32"/>
    <p:sldId id="367" r:id="rId33"/>
    <p:sldId id="368" r:id="rId34"/>
    <p:sldId id="362" r:id="rId35"/>
    <p:sldId id="363" r:id="rId36"/>
    <p:sldId id="336" r:id="rId37"/>
    <p:sldId id="343" r:id="rId38"/>
    <p:sldId id="284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27" autoAdjust="0"/>
    <p:restoredTop sz="83659" autoAdjust="0"/>
  </p:normalViewPr>
  <p:slideViewPr>
    <p:cSldViewPr>
      <p:cViewPr varScale="1">
        <p:scale>
          <a:sx n="73" d="100"/>
          <a:sy n="73" d="100"/>
        </p:scale>
        <p:origin x="-7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A177B9C-ED8F-450B-BB1F-A0E62335DE22}" type="datetimeFigureOut">
              <a:rPr lang="ru-RU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50AD9C8-9CA7-47DE-9799-580A98A588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99004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02AAF9-C887-4E73-85BD-A71313B7F60E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D096E-98DF-4495-A598-B19D72FE53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21072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DA9C7-8A87-426D-A91F-5AE37A1C0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6601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E5889-1B3B-4496-B47F-3EFFC10388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0620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37B75-0DD8-4593-A570-EC2E1915B1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1364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97F85-5E45-4FC5-8677-6CF4E76CCD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480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F0AB4-E8A9-4FC2-859D-DB8AEF02FC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35611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BD7E0-66C7-43D9-9157-34E9D522C4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8159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5002E-0E96-4665-BA50-10FBB3D755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0437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587EF-6D39-407E-93E5-54C5C757AF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62542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811F4-1246-46D2-944F-699A7EE0AD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2226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A7BDD-10A3-4498-AA61-13F460EB53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6365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413F6-D38E-4E5C-A79D-CB91438411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45074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1270D-8D10-4528-9412-319095F20E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3068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B45D5-78F8-4B4B-A1A4-624767EA5F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90597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3D6EB-DD73-4C21-9696-FFA19B89C7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6925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AAC36-92F1-4E33-9E3B-D0E252004E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23411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A468D-F7AD-43E2-8E0A-CB21F269D8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754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1FB70-DE18-40DA-A005-BD64E2A62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9975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39721-8856-4ED2-BC3F-187BB86AEB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638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8D7A5-78D1-4332-8DE7-1B42F947B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22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FF1F0-BB27-43BA-86AC-CB5546EB2C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9070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B487D-5AEB-4FDB-9582-BCAC25354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6056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2A6EF5C-98CE-4206-8C8A-7EF935DD2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75" r:id="rId2"/>
    <p:sldLayoutId id="2147483893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94" r:id="rId9"/>
    <p:sldLayoutId id="2147483881" r:id="rId10"/>
    <p:sldLayoutId id="214748388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05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48BDC239-7CBD-461B-A74D-EF50226563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057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84" r:id="rId2"/>
    <p:sldLayoutId id="2147483896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7" r:id="rId9"/>
    <p:sldLayoutId id="2147483890" r:id="rId10"/>
    <p:sldLayoutId id="21474838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iki.iteach.ru/images/e/eb/3d%D0%BA%D0%BB%D0%B0%D1%81%D1%81123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aquas.by/image/cache/data/Akvariums/Aquael/Aquael%20Classic%2050%20(45%20%D0%BB%D0%B8%D1%82%D1%80%D0%BE%D0%B2)-500x500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hyperlink" Target="http://images.slanet.by/~src3979384/Kupit_kirpich_pustotelyj_utolschennyj_dlya_peregorodok.jp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2895600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0066"/>
                </a:solidFill>
              </a:rPr>
              <a:t/>
            </a:r>
            <a:br>
              <a:rPr lang="ru-RU" sz="2800" dirty="0" smtClean="0">
                <a:solidFill>
                  <a:srgbClr val="000066"/>
                </a:solidFill>
              </a:rPr>
            </a:br>
            <a:r>
              <a:rPr lang="ru-RU" sz="2800" dirty="0" smtClean="0">
                <a:solidFill>
                  <a:srgbClr val="000066"/>
                </a:solidFill>
              </a:rPr>
              <a:t/>
            </a:r>
            <a:br>
              <a:rPr lang="ru-RU" sz="2800" dirty="0" smtClean="0">
                <a:solidFill>
                  <a:srgbClr val="000066"/>
                </a:solidFill>
              </a:rPr>
            </a:br>
            <a:r>
              <a:rPr lang="ru-RU" sz="2800" dirty="0" smtClean="0">
                <a:solidFill>
                  <a:srgbClr val="000066"/>
                </a:solidFill>
              </a:rPr>
              <a:t/>
            </a:r>
            <a:br>
              <a:rPr lang="ru-RU" sz="2800" dirty="0" smtClean="0">
                <a:solidFill>
                  <a:srgbClr val="000066"/>
                </a:solidFill>
              </a:rPr>
            </a:br>
            <a:r>
              <a:rPr lang="ru-RU" sz="2800" dirty="0" smtClean="0">
                <a:solidFill>
                  <a:srgbClr val="000066"/>
                </a:solidFill>
              </a:rPr>
              <a:t/>
            </a:r>
            <a:br>
              <a:rPr lang="ru-RU" sz="2800" dirty="0" smtClean="0">
                <a:solidFill>
                  <a:srgbClr val="000066"/>
                </a:solidFill>
              </a:rPr>
            </a:br>
            <a:r>
              <a:rPr lang="ru-RU" sz="31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Муниципальное  казённое общеобразовательное учреждение «Большескуратовская средняя общеобразовательная школа»</a:t>
            </a:r>
            <a:r>
              <a:rPr lang="ru-RU" sz="2800" dirty="0" smtClean="0">
                <a:solidFill>
                  <a:srgbClr val="000066"/>
                </a:solidFill>
              </a:rPr>
              <a:t/>
            </a:r>
            <a:br>
              <a:rPr lang="ru-RU" sz="2800" dirty="0" smtClean="0">
                <a:solidFill>
                  <a:srgbClr val="000066"/>
                </a:solidFill>
              </a:rPr>
            </a:b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Рисунок 4" descr="Разное - Страница 3 - Videoforum - форум о видео и не только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209800"/>
            <a:ext cx="481129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 rot="907457">
            <a:off x="5320991" y="2754395"/>
            <a:ext cx="3740403" cy="1129772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Объёмные </a:t>
            </a:r>
          </a:p>
          <a:p>
            <a:pPr algn="ctr"/>
            <a:r>
              <a:rPr lang="ru-RU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фигуры</a:t>
            </a:r>
            <a:r>
              <a:rPr lang="ru-RU" sz="4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Руководитель: Васильева Н.С.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1447800"/>
            <a:ext cx="28803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tx2"/>
                </a:solidFill>
                <a:latin typeface="Georgia" pitchFamily="18" charset="0"/>
              </a:rPr>
              <a:t>Цилиндр</a:t>
            </a:r>
            <a:r>
              <a:rPr lang="ru-RU" sz="2400" i="1" dirty="0" smtClean="0">
                <a:solidFill>
                  <a:schemeClr val="tx2"/>
                </a:solidFill>
                <a:latin typeface="Georgia" pitchFamily="18" charset="0"/>
              </a:rPr>
              <a:t> –  </a:t>
            </a:r>
          </a:p>
          <a:p>
            <a:r>
              <a:rPr lang="ru-RU" sz="2400" i="1" dirty="0" smtClean="0">
                <a:solidFill>
                  <a:schemeClr val="tx2"/>
                </a:solidFill>
                <a:latin typeface="Georgia" pitchFamily="18" charset="0"/>
              </a:rPr>
              <a:t>в элементарной геометрии, геометрическое тело, образованное вращением прямоугольника около одной стороны.</a:t>
            </a:r>
            <a:endParaRPr lang="ru-RU" sz="2400" i="1" dirty="0">
              <a:solidFill>
                <a:schemeClr val="tx2"/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61555" y="476672"/>
            <a:ext cx="442089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Цилиндр</a:t>
            </a:r>
            <a:endParaRPr lang="ru-RU" sz="36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pic>
        <p:nvPicPr>
          <p:cNvPr id="4" name="Рисунок 3" descr="б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580112" y="1844824"/>
            <a:ext cx="2880320" cy="3096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Цилиндр 4"/>
          <p:cNvSpPr/>
          <p:nvPr/>
        </p:nvSpPr>
        <p:spPr>
          <a:xfrm>
            <a:off x="3352800" y="4343400"/>
            <a:ext cx="1828800" cy="2209800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61555" y="476672"/>
            <a:ext cx="442089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Цилиндр</a:t>
            </a:r>
            <a:endParaRPr lang="ru-RU" sz="36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pic>
        <p:nvPicPr>
          <p:cNvPr id="12" name="Содержимое 11" descr="в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screen"/>
          <a:stretch>
            <a:fillRect/>
          </a:stretch>
        </p:blipFill>
        <p:spPr>
          <a:xfrm>
            <a:off x="7481888" y="1700213"/>
            <a:ext cx="1662112" cy="22812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 descr="д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76056" y="4725144"/>
            <a:ext cx="1728192" cy="1512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 descr="е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164288" y="4869160"/>
            <a:ext cx="1152128" cy="1296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 descr="ж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55576" y="1772816"/>
            <a:ext cx="3384376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700808"/>
            <a:ext cx="30243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Параллелепипед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–  это призма, основанием которой служит параллелограмм,</a:t>
            </a:r>
          </a:p>
          <a:p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или  многогранник, у которого шесть граней и каждая из них — параллелограмм.</a:t>
            </a:r>
            <a:endParaRPr lang="ru-RU" sz="2400" i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28674" name="Picture 2" descr="http://wiki.iteach.ru/images/e/eb/3d%D0%BA%D0%BB%D0%B0%D1%81%D1%8112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 l="9072"/>
          <a:stretch>
            <a:fillRect/>
          </a:stretch>
        </p:blipFill>
        <p:spPr bwMode="auto">
          <a:xfrm>
            <a:off x="4355976" y="1412776"/>
            <a:ext cx="4330452" cy="338137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362102" y="404665"/>
            <a:ext cx="44198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Параллелепипед</a:t>
            </a:r>
            <a:endParaRPr lang="ru-RU" sz="36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62102" y="404665"/>
            <a:ext cx="44198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Параллелепипед</a:t>
            </a:r>
            <a:endParaRPr lang="ru-RU" sz="36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pic>
        <p:nvPicPr>
          <p:cNvPr id="34821" name="Picture 5" descr="http://aquas.by/image/cache/data/Akvariums/Aquael/Aquael%20Classic%2050%20(45%20%D0%BB%D0%B8%D1%82%D1%80%D0%BE%D0%B2)-500x500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60032" y="1196752"/>
            <a:ext cx="2880320" cy="2808312"/>
          </a:xfrm>
          <a:prstGeom prst="rect">
            <a:avLst/>
          </a:prstGeom>
          <a:noFill/>
        </p:spPr>
      </p:pic>
      <p:pic>
        <p:nvPicPr>
          <p:cNvPr id="34823" name="Picture 7" descr="http://images.slanet.by/~src3979384/Kupit_kirpich_pustotelyj_utolschennyj_dlya_peregorodo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300192" y="4077072"/>
            <a:ext cx="1800200" cy="2304256"/>
          </a:xfrm>
          <a:prstGeom prst="rect">
            <a:avLst/>
          </a:prstGeom>
          <a:noFill/>
        </p:spPr>
      </p:pic>
      <p:pic>
        <p:nvPicPr>
          <p:cNvPr id="9" name="Рисунок 8" descr="11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27584" y="1772816"/>
            <a:ext cx="3247653" cy="3104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700808"/>
            <a:ext cx="3168352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Куб – это один из пяти правильных многогранников</a:t>
            </a:r>
          </a:p>
          <a:p>
            <a:pPr>
              <a:lnSpc>
                <a:spcPct val="90000"/>
              </a:lnSpc>
            </a:pP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Правильный прямоугольный параллелепипед имеет 6 граней, 12 ребер, 8 вершин.</a:t>
            </a:r>
            <a:endParaRPr lang="en-US" sz="2400" i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3" name="Рисунок 2" descr="1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508104" y="1484784"/>
            <a:ext cx="2808312" cy="28083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45386" y="476672"/>
            <a:ext cx="125322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Куб</a:t>
            </a:r>
            <a:endParaRPr lang="ru-RU" sz="36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45386" y="476672"/>
            <a:ext cx="125322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Куб</a:t>
            </a:r>
            <a:endParaRPr lang="ru-RU" sz="36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pic>
        <p:nvPicPr>
          <p:cNvPr id="5" name="Рисунок 4" descr="13.b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940152" y="1340768"/>
            <a:ext cx="2592288" cy="2520279"/>
          </a:xfrm>
          <a:prstGeom prst="rect">
            <a:avLst/>
          </a:prstGeom>
        </p:spPr>
      </p:pic>
      <p:pic>
        <p:nvPicPr>
          <p:cNvPr id="7" name="Рисунок 6" descr="1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27584" y="1340769"/>
            <a:ext cx="3101330" cy="2304256"/>
          </a:xfrm>
          <a:prstGeom prst="rect">
            <a:avLst/>
          </a:prstGeom>
        </p:spPr>
      </p:pic>
      <p:pic>
        <p:nvPicPr>
          <p:cNvPr id="8" name="Рисунок 7" descr="1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059832" y="3789040"/>
            <a:ext cx="2880320" cy="24753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556792"/>
            <a:ext cx="34563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Конус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– геометрическая фигура, полученное объединением всех лучей, исходящих из одной точки и проходящих через плоскую поверхность.</a:t>
            </a:r>
          </a:p>
          <a:p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Конус в переводе с греческого «</a:t>
            </a:r>
            <a:r>
              <a:rPr lang="ru-RU" sz="2400" i="1" dirty="0" err="1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konos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» означает «сосновая шишка». </a:t>
            </a:r>
            <a:endParaRPr lang="ru-RU" sz="2400" i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07538" y="476672"/>
            <a:ext cx="19289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Конус</a:t>
            </a:r>
            <a:endParaRPr lang="ru-RU" sz="36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pic>
        <p:nvPicPr>
          <p:cNvPr id="4" name="Рисунок 3" descr="1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76056" y="1772816"/>
            <a:ext cx="3240360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556792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</a:t>
            </a:r>
            <a:endParaRPr lang="ru-RU" sz="2400" i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07538" y="476672"/>
            <a:ext cx="19289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Конус</a:t>
            </a:r>
            <a:endParaRPr lang="ru-RU" sz="36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pic>
        <p:nvPicPr>
          <p:cNvPr id="35842" name="Picture 2" descr="F:\пр\www.PicsDesktop.com_99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1000" y="1219200"/>
            <a:ext cx="3096344" cy="2016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843" name="Picture 3" descr="F:\пр\44-yad[1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95600" y="2971800"/>
            <a:ext cx="3073524" cy="20882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844" name="Picture 4" descr="F:\пр\clip8173[1]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91200" y="4495800"/>
            <a:ext cx="3096344" cy="20882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718036"/>
            <a:ext cx="4572000" cy="3194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484784"/>
            <a:ext cx="35283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Пирамида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– многогранник, основание которого многоугольник, а остальные грани – треугольники, имеющие общую вершину.</a:t>
            </a:r>
            <a:endParaRPr lang="ru-RU" sz="2400" i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5" name="Рисунок 4" descr="17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148064" y="1700808"/>
            <a:ext cx="3257550" cy="25431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01512" y="476672"/>
            <a:ext cx="334097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Пирамида</a:t>
            </a:r>
            <a:endParaRPr lang="ru-RU" sz="36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718036"/>
            <a:ext cx="4572000" cy="3194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01512" y="476672"/>
            <a:ext cx="334097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Пирамида</a:t>
            </a:r>
            <a:endParaRPr lang="ru-RU" sz="36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pic>
        <p:nvPicPr>
          <p:cNvPr id="7" name="Рисунок 6" descr="1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27584" y="1988840"/>
            <a:ext cx="3096344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 descr="1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20072" y="1916832"/>
            <a:ext cx="3131840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591312"/>
          </a:xfrm>
        </p:spPr>
        <p:txBody>
          <a:bodyPr/>
          <a:lstStyle/>
          <a:p>
            <a:pPr algn="ctr"/>
            <a:r>
              <a:rPr lang="ru-RU" sz="4000" b="1" dirty="0" smtClean="0"/>
              <a:t>Будем знакомы ученики 5 класса</a:t>
            </a:r>
            <a:endParaRPr lang="ru-RU" sz="4400" dirty="0"/>
          </a:p>
        </p:txBody>
      </p:sp>
      <p:pic>
        <p:nvPicPr>
          <p:cNvPr id="3" name="Picture 2" descr="C:\Users\большескуратовская\Desktop\открытый урок 8 февраля 2018\Выступление Объмные тела\IMG_20180202_091727.jpg"/>
          <p:cNvPicPr>
            <a:picLocks noChangeAspect="1" noChangeArrowheads="1"/>
          </p:cNvPicPr>
          <p:nvPr/>
        </p:nvPicPr>
        <p:blipFill>
          <a:blip r:embed="rId2" cstate="print"/>
          <a:srcRect t="31111" r="3333" b="6667"/>
          <a:stretch>
            <a:fillRect/>
          </a:stretch>
        </p:blipFill>
        <p:spPr bwMode="auto">
          <a:xfrm>
            <a:off x="0" y="1752600"/>
            <a:ext cx="9312729" cy="449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0052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412776"/>
            <a:ext cx="3672408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Призма</a:t>
            </a: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 — многогранник, который состоит из двух плоских равных многоугольников с соответственно параллельными сторонами, и из отрезков, соединяющих соответствующие точки этих многоугольников.</a:t>
            </a:r>
            <a:endParaRPr lang="ru-RU" sz="2400" i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4" name="Рисунок 3" descr="20.b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76056" y="1484784"/>
            <a:ext cx="3657600" cy="3657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61555" y="476672"/>
            <a:ext cx="442089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Призма</a:t>
            </a:r>
            <a:endParaRPr lang="ru-RU" sz="36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61555" y="476672"/>
            <a:ext cx="442089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Призма</a:t>
            </a:r>
            <a:endParaRPr lang="ru-RU" sz="36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pic>
        <p:nvPicPr>
          <p:cNvPr id="6" name="Рисунок 5" descr="2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71600" y="1628800"/>
            <a:ext cx="3312368" cy="279005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2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44008" y="3356992"/>
            <a:ext cx="4103737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1524001"/>
            <a:ext cx="7789631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Отгадай фигуру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mboudodsut.ucoz.ru/_si/0/48807032.jpg"/>
          <p:cNvPicPr>
            <a:picLocks noChangeAspect="1" noChangeArrowheads="1"/>
          </p:cNvPicPr>
          <p:nvPr/>
        </p:nvPicPr>
        <p:blipFill>
          <a:blip r:embed="rId2" cstate="print"/>
          <a:srcRect l="12153" r="16526"/>
          <a:stretch>
            <a:fillRect/>
          </a:stretch>
        </p:blipFill>
        <p:spPr bwMode="auto">
          <a:xfrm>
            <a:off x="762000" y="152400"/>
            <a:ext cx="6934200" cy="636339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" y="2286000"/>
            <a:ext cx="891540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ТЕТРАЭДР</a:t>
            </a:r>
            <a:endParaRPr lang="ru-RU" sz="11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mnogogranniki.ru/images/vid_mnogogran/oktaedr/ris2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79809"/>
            <a:ext cx="8077200" cy="627819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" y="2286000"/>
            <a:ext cx="891540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ОКТАЭДР</a:t>
            </a:r>
            <a:endParaRPr lang="ru-RU" sz="11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mboudodsut.ucoz.ru/_si/0/20666914.jpg"/>
          <p:cNvPicPr>
            <a:picLocks noChangeAspect="1" noChangeArrowheads="1"/>
          </p:cNvPicPr>
          <p:nvPr/>
        </p:nvPicPr>
        <p:blipFill>
          <a:blip r:embed="rId2" cstate="print"/>
          <a:srcRect r="10253"/>
          <a:stretch>
            <a:fillRect/>
          </a:stretch>
        </p:blipFill>
        <p:spPr bwMode="auto">
          <a:xfrm>
            <a:off x="609600" y="685800"/>
            <a:ext cx="7848600" cy="57493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" y="2286000"/>
            <a:ext cx="891540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КУБ</a:t>
            </a:r>
            <a:endParaRPr lang="ru-RU" sz="11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mnogogranniki.ru/images/vid_mnogogran/prizm/right/6_7.jpg"/>
          <p:cNvPicPr>
            <a:picLocks noChangeAspect="1" noChangeArrowheads="1"/>
          </p:cNvPicPr>
          <p:nvPr/>
        </p:nvPicPr>
        <p:blipFill>
          <a:blip r:embed="rId2" cstate="print"/>
          <a:srcRect l="2021" r="1272" b="3604"/>
          <a:stretch>
            <a:fillRect/>
          </a:stretch>
        </p:blipFill>
        <p:spPr bwMode="auto">
          <a:xfrm rot="16200000">
            <a:off x="1280446" y="-975645"/>
            <a:ext cx="6278309" cy="88391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" y="2286000"/>
            <a:ext cx="89154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ШЕСТИУГОЛЬНАЯ </a:t>
            </a:r>
            <a:b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</a:br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ПРИЗМА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star-w.kir.jp/grp/9/3d-shapes-nets-i13.gif"/>
          <p:cNvPicPr>
            <a:picLocks noChangeAspect="1" noChangeArrowheads="1"/>
          </p:cNvPicPr>
          <p:nvPr/>
        </p:nvPicPr>
        <p:blipFill>
          <a:blip r:embed="rId2" cstate="print"/>
          <a:srcRect l="4034" t="7273" r="5882" b="12727"/>
          <a:stretch>
            <a:fillRect/>
          </a:stretch>
        </p:blipFill>
        <p:spPr bwMode="auto">
          <a:xfrm rot="5400000">
            <a:off x="1023257" y="-489857"/>
            <a:ext cx="6564086" cy="75438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" y="2286000"/>
            <a:ext cx="89154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ПРИЗМА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heliograph.ru/images/1035473_shema-pravilnogo-ikosaedra-iz-bumagi.jpg"/>
          <p:cNvPicPr>
            <a:picLocks noChangeAspect="1" noChangeArrowheads="1"/>
          </p:cNvPicPr>
          <p:nvPr/>
        </p:nvPicPr>
        <p:blipFill>
          <a:blip r:embed="rId2" cstate="print"/>
          <a:srcRect l="7759" r="10345"/>
          <a:stretch>
            <a:fillRect/>
          </a:stretch>
        </p:blipFill>
        <p:spPr bwMode="auto">
          <a:xfrm>
            <a:off x="457200" y="0"/>
            <a:ext cx="8001000" cy="649549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" y="2286000"/>
            <a:ext cx="89154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ИКОСАЭДР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s://ppt4web.ru/images/1344/37115/640/img9.jpg"/>
          <p:cNvPicPr>
            <a:picLocks noChangeAspect="1" noChangeArrowheads="1"/>
          </p:cNvPicPr>
          <p:nvPr/>
        </p:nvPicPr>
        <p:blipFill>
          <a:blip r:embed="rId2" cstate="print"/>
          <a:srcRect l="20000" t="25000" r="20000" b="15000"/>
          <a:stretch>
            <a:fillRect/>
          </a:stretch>
        </p:blipFill>
        <p:spPr bwMode="auto">
          <a:xfrm>
            <a:off x="609600" y="609600"/>
            <a:ext cx="8001000" cy="60007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" y="2286000"/>
            <a:ext cx="89154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ЦИЛИНДР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pPr algn="ctr" eaLnBrk="1" hangingPunct="1"/>
            <a:r>
              <a:rPr lang="ru-RU" altLang="ru-RU" sz="4000" b="1" i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Информационная характеристика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 fontScale="62500" lnSpcReduction="20000"/>
          </a:bodyPr>
          <a:lstStyle/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300" u="sng" dirty="0" smtClean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Авторы проекта</a:t>
            </a:r>
            <a:r>
              <a:rPr lang="ru-RU" sz="3300" dirty="0" smtClean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: ученики 5 класса</a:t>
            </a: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300" u="sng" dirty="0" smtClean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Участники</a:t>
            </a:r>
            <a:r>
              <a:rPr lang="ru-RU" sz="3300" dirty="0" smtClean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:  родители, классный руководитель.</a:t>
            </a: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300" u="sng" dirty="0" smtClean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Заказчик проекта</a:t>
            </a:r>
            <a:r>
              <a:rPr lang="ru-RU" sz="3300" dirty="0" smtClean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: МКОУ «Большескуратовская СОШ»</a:t>
            </a: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300" u="sng" dirty="0" smtClean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База проектной работы</a:t>
            </a:r>
            <a:r>
              <a:rPr lang="ru-RU" sz="3300" dirty="0" smtClean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: МКОУ «Большескуратовская СОШ»</a:t>
            </a: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300" u="sng" dirty="0" smtClean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Сроки работы</a:t>
            </a:r>
            <a:r>
              <a:rPr lang="ru-RU" sz="3300" dirty="0" smtClean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: 12.01.18 – 2.02.18</a:t>
            </a:r>
          </a:p>
          <a:p>
            <a:pPr marL="274320" indent="-27432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300" u="sng" dirty="0" smtClean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Тема проекта</a:t>
            </a:r>
            <a:r>
              <a:rPr lang="ru-RU" sz="3300" dirty="0" smtClean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: «Объёмные фигуры»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 проекта</a:t>
            </a:r>
            <a:r>
              <a:rPr lang="ru-RU" sz="3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познавательно – творческий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sz="3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3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Длительность проекта</a:t>
            </a:r>
            <a:r>
              <a:rPr lang="ru-RU" sz="3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среднесрочный </a:t>
            </a:r>
            <a:r>
              <a:rPr lang="en-US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недели</a:t>
            </a:r>
            <a:r>
              <a:rPr lang="en-US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sz="3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3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количеству участников: </a:t>
            </a: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коллективный.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sz="3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3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Возраст детей:</a:t>
            </a:r>
            <a:r>
              <a:rPr lang="ru-RU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школьный возраст (11 лет)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imagesait.ru/photos/aHR0cDovL21ub2dvZ3Jhbm5pa2kucnUvaW1hZ2VzL3ZpZF9tbm9nb2dyYW4vZG9kZWthZWRyL3JpczJkb2RlazQuanBn/dvenadtsatigrannik-razvertka.jpg"/>
          <p:cNvPicPr>
            <a:picLocks noChangeAspect="1" noChangeArrowheads="1"/>
          </p:cNvPicPr>
          <p:nvPr/>
        </p:nvPicPr>
        <p:blipFill>
          <a:blip r:embed="rId2" cstate="print"/>
          <a:srcRect t="4545" r="1687" b="4545"/>
          <a:stretch>
            <a:fillRect/>
          </a:stretch>
        </p:blipFill>
        <p:spPr bwMode="auto">
          <a:xfrm>
            <a:off x="0" y="914400"/>
            <a:ext cx="8915400" cy="4572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" y="2286000"/>
            <a:ext cx="89154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ДОДЕКАЭДР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900igr.net/up/datas/153495/008.jpg"/>
          <p:cNvPicPr>
            <a:picLocks noChangeAspect="1" noChangeArrowheads="1"/>
          </p:cNvPicPr>
          <p:nvPr/>
        </p:nvPicPr>
        <p:blipFill>
          <a:blip r:embed="rId2" cstate="print"/>
          <a:srcRect l="1667" t="30000" r="2500" b="10000"/>
          <a:stretch>
            <a:fillRect/>
          </a:stretch>
        </p:blipFill>
        <p:spPr bwMode="auto">
          <a:xfrm>
            <a:off x="0" y="1295400"/>
            <a:ext cx="9087556" cy="4267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" y="3429000"/>
            <a:ext cx="89154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ПАРАЛЛЕЛЕПИПЕД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900igr.net/datai/matematika/Alisa-v-strane-matematiki/0008-012-Masterskaja-Alis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0"/>
            <a:ext cx="7620000" cy="65544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" y="3429000"/>
            <a:ext cx="89154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КОНУС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большескуратовская\Desktop\открытый урок 8 февраля 2018\Выступление Объмные тела\IMG_20180202_084330.jpg"/>
          <p:cNvPicPr>
            <a:picLocks noChangeAspect="1" noChangeArrowheads="1"/>
          </p:cNvPicPr>
          <p:nvPr/>
        </p:nvPicPr>
        <p:blipFill>
          <a:blip r:embed="rId2" cstate="print"/>
          <a:srcRect t="17204" r="15054" b="12545"/>
          <a:stretch>
            <a:fillRect/>
          </a:stretch>
        </p:blipFill>
        <p:spPr bwMode="auto">
          <a:xfrm>
            <a:off x="0" y="0"/>
            <a:ext cx="6019800" cy="3733800"/>
          </a:xfrm>
          <a:prstGeom prst="rect">
            <a:avLst/>
          </a:prstGeom>
          <a:noFill/>
        </p:spPr>
      </p:pic>
      <p:pic>
        <p:nvPicPr>
          <p:cNvPr id="3075" name="Picture 3" descr="C:\Users\большескуратовская\Desktop\открытый урок 8 февраля 2018\Выступление Объмные тела\IMG_20180202_084337.jpg"/>
          <p:cNvPicPr>
            <a:picLocks noChangeAspect="1" noChangeArrowheads="1"/>
          </p:cNvPicPr>
          <p:nvPr/>
        </p:nvPicPr>
        <p:blipFill>
          <a:blip r:embed="rId3" cstate="print"/>
          <a:srcRect l="8721" t="13953" r="9302" b="9302"/>
          <a:stretch>
            <a:fillRect/>
          </a:stretch>
        </p:blipFill>
        <p:spPr bwMode="auto">
          <a:xfrm>
            <a:off x="3066473" y="0"/>
            <a:ext cx="6077527" cy="4267200"/>
          </a:xfrm>
          <a:prstGeom prst="rect">
            <a:avLst/>
          </a:prstGeom>
          <a:noFill/>
        </p:spPr>
      </p:pic>
      <p:pic>
        <p:nvPicPr>
          <p:cNvPr id="3076" name="Picture 4" descr="C:\Users\большескуратовская\Desktop\открытый урок 8 февраля 2018\Выступление Объмные тела\IMG_20180202_084342.jpg"/>
          <p:cNvPicPr>
            <a:picLocks noChangeAspect="1" noChangeArrowheads="1"/>
          </p:cNvPicPr>
          <p:nvPr/>
        </p:nvPicPr>
        <p:blipFill>
          <a:blip r:embed="rId4" cstate="print"/>
          <a:srcRect l="1415" t="9434" r="5189" b="13208"/>
          <a:stretch>
            <a:fillRect/>
          </a:stretch>
        </p:blipFill>
        <p:spPr bwMode="auto">
          <a:xfrm>
            <a:off x="0" y="1982355"/>
            <a:ext cx="7848600" cy="48756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большескуратовская\Desktop\открытый урок 8 февраля 2018\Выступление Объмные тела\IMG_20180202_085858.jpg"/>
          <p:cNvPicPr>
            <a:picLocks noChangeAspect="1" noChangeArrowheads="1"/>
          </p:cNvPicPr>
          <p:nvPr/>
        </p:nvPicPr>
        <p:blipFill>
          <a:blip r:embed="rId2" cstate="print"/>
          <a:srcRect l="14130" r="9783" b="26087"/>
          <a:stretch>
            <a:fillRect/>
          </a:stretch>
        </p:blipFill>
        <p:spPr bwMode="auto">
          <a:xfrm>
            <a:off x="0" y="-1"/>
            <a:ext cx="7162800" cy="5218611"/>
          </a:xfrm>
          <a:prstGeom prst="rect">
            <a:avLst/>
          </a:prstGeom>
          <a:noFill/>
        </p:spPr>
      </p:pic>
      <p:pic>
        <p:nvPicPr>
          <p:cNvPr id="4099" name="Picture 3" descr="C:\Users\большескуратовская\Desktop\открытый урок 8 февраля 2018\Выступление Объмные тела\IMG_20180202_091119.jpg"/>
          <p:cNvPicPr>
            <a:picLocks noChangeAspect="1" noChangeArrowheads="1"/>
          </p:cNvPicPr>
          <p:nvPr/>
        </p:nvPicPr>
        <p:blipFill>
          <a:blip r:embed="rId3" cstate="print"/>
          <a:srcRect l="12000" r="12000" b="27111"/>
          <a:stretch>
            <a:fillRect/>
          </a:stretch>
        </p:blipFill>
        <p:spPr bwMode="auto">
          <a:xfrm>
            <a:off x="2743200" y="2253916"/>
            <a:ext cx="6400800" cy="4604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algn="ctr" eaLnBrk="1" hangingPunct="1"/>
            <a:r>
              <a:rPr lang="ru-RU" altLang="ru-RU" sz="4400" b="1" i="1" smtClean="0"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</a:p>
        </p:txBody>
      </p:sp>
      <p:sp>
        <p:nvSpPr>
          <p:cNvPr id="41987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eaLnBrk="1" hangingPunct="1"/>
            <a:r>
              <a:rPr lang="ru-RU" alt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презентации.</a:t>
            </a:r>
          </a:p>
          <a:p>
            <a:pPr eaLnBrk="1" hangingPunct="1">
              <a:buFont typeface="Wingdings 2" pitchFamily="18" charset="2"/>
              <a:buNone/>
            </a:pPr>
            <a:endParaRPr lang="ru-RU" alt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Выставка творческих работ </a:t>
            </a:r>
            <a:r>
              <a:rPr lang="ru-RU" alt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«Объёмные фигуры»</a:t>
            </a:r>
            <a:endParaRPr lang="ru-RU" alt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dirty="0" smtClean="0"/>
          </a:p>
          <a:p>
            <a:pPr eaLnBrk="1" hangingPunct="1">
              <a:buFont typeface="Wingdings 2" pitchFamily="18" charset="2"/>
              <a:buNone/>
            </a:pPr>
            <a:r>
              <a:rPr lang="ru-RU" altLang="ru-RU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большескуратовская\Desktop\открытый урок 8 февраля 2018\Выступление Объмные тела\IMG_20180202_091808.jpg"/>
          <p:cNvPicPr>
            <a:picLocks noChangeAspect="1" noChangeArrowheads="1"/>
          </p:cNvPicPr>
          <p:nvPr/>
        </p:nvPicPr>
        <p:blipFill>
          <a:blip r:embed="rId2" cstate="print"/>
          <a:srcRect t="23750" r="5000" b="13750"/>
          <a:stretch>
            <a:fillRect/>
          </a:stretch>
        </p:blipFill>
        <p:spPr bwMode="auto">
          <a:xfrm>
            <a:off x="0" y="0"/>
            <a:ext cx="9111488" cy="4495800"/>
          </a:xfrm>
          <a:prstGeom prst="rect">
            <a:avLst/>
          </a:prstGeom>
          <a:noFill/>
        </p:spPr>
      </p:pic>
      <p:pic>
        <p:nvPicPr>
          <p:cNvPr id="2051" name="Picture 3" descr="C:\Users\большескуратовская\Desktop\открытый урок 8 февраля 2018\Выступление Объмные тела\IMG_20180202_091727.jpg"/>
          <p:cNvPicPr>
            <a:picLocks noChangeAspect="1" noChangeArrowheads="1"/>
          </p:cNvPicPr>
          <p:nvPr/>
        </p:nvPicPr>
        <p:blipFill>
          <a:blip r:embed="rId3" cstate="print"/>
          <a:srcRect t="34066" r="4396"/>
          <a:stretch>
            <a:fillRect/>
          </a:stretch>
        </p:blipFill>
        <p:spPr bwMode="auto">
          <a:xfrm>
            <a:off x="10160" y="2133600"/>
            <a:ext cx="9133840" cy="4724400"/>
          </a:xfrm>
          <a:prstGeom prst="rect">
            <a:avLst/>
          </a:prstGeom>
          <a:noFill/>
        </p:spPr>
      </p:pic>
      <p:pic>
        <p:nvPicPr>
          <p:cNvPr id="4" name="Picture 2" descr="C:\Users\большескуратовская\Desktop\открытый урок 8 февраля 2018\Выступление Объмные тела\IMG_20180202_091804.jpg"/>
          <p:cNvPicPr>
            <a:picLocks noChangeAspect="1" noChangeArrowheads="1"/>
          </p:cNvPicPr>
          <p:nvPr/>
        </p:nvPicPr>
        <p:blipFill>
          <a:blip r:embed="rId4" cstate="print"/>
          <a:srcRect l="1250" t="22500" b="8750"/>
          <a:stretch>
            <a:fillRect/>
          </a:stretch>
        </p:blipFill>
        <p:spPr bwMode="auto">
          <a:xfrm>
            <a:off x="0" y="685799"/>
            <a:ext cx="9144000" cy="47745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35975" cy="5746750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000066"/>
                </a:solidFill>
              </a:rPr>
              <a:t/>
            </a:r>
            <a:br>
              <a:rPr lang="ru-RU" altLang="ru-RU" sz="3600" b="1" smtClean="0">
                <a:solidFill>
                  <a:srgbClr val="000066"/>
                </a:solidFill>
              </a:rPr>
            </a:br>
            <a:r>
              <a:rPr lang="ru-RU" altLang="ru-RU" sz="3600" b="1" smtClean="0">
                <a:solidFill>
                  <a:srgbClr val="000066"/>
                </a:solidFill>
              </a:rPr>
              <a:t/>
            </a:r>
            <a:br>
              <a:rPr lang="ru-RU" altLang="ru-RU" sz="3600" b="1" smtClean="0">
                <a:solidFill>
                  <a:srgbClr val="000066"/>
                </a:solidFill>
              </a:rPr>
            </a:br>
            <a:r>
              <a:rPr lang="ru-RU" altLang="ru-RU" sz="3600" b="1" smtClean="0">
                <a:solidFill>
                  <a:srgbClr val="000066"/>
                </a:solidFill>
              </a:rPr>
              <a:t/>
            </a:r>
            <a:br>
              <a:rPr lang="ru-RU" altLang="ru-RU" sz="3600" b="1" smtClean="0">
                <a:solidFill>
                  <a:srgbClr val="000066"/>
                </a:solidFill>
              </a:rPr>
            </a:br>
            <a:r>
              <a:rPr lang="ru-RU" altLang="ru-RU" sz="3600" b="1" smtClean="0">
                <a:solidFill>
                  <a:srgbClr val="000066"/>
                </a:solidFill>
              </a:rPr>
              <a:t>Благодарю за внимание!</a:t>
            </a:r>
            <a:br>
              <a:rPr lang="ru-RU" altLang="ru-RU" sz="3600" b="1" smtClean="0">
                <a:solidFill>
                  <a:srgbClr val="000066"/>
                </a:solidFill>
              </a:rPr>
            </a:br>
            <a:r>
              <a:rPr lang="ru-RU" altLang="ru-RU" sz="3600" b="1" smtClean="0">
                <a:solidFill>
                  <a:srgbClr val="000066"/>
                </a:solidFill>
              </a:rPr>
              <a:t/>
            </a:r>
            <a:br>
              <a:rPr lang="ru-RU" altLang="ru-RU" sz="3600" b="1" smtClean="0">
                <a:solidFill>
                  <a:srgbClr val="000066"/>
                </a:solidFill>
              </a:rPr>
            </a:br>
            <a:r>
              <a:rPr lang="ru-RU" altLang="ru-RU" sz="3600" b="1" smtClean="0">
                <a:solidFill>
                  <a:srgbClr val="000066"/>
                </a:solidFill>
              </a:rPr>
              <a:t/>
            </a:r>
            <a:br>
              <a:rPr lang="ru-RU" altLang="ru-RU" sz="3600" b="1" smtClean="0">
                <a:solidFill>
                  <a:srgbClr val="000066"/>
                </a:solidFill>
              </a:rPr>
            </a:br>
            <a:r>
              <a:rPr lang="ru-RU" altLang="ru-RU" sz="3600" b="1" smtClean="0">
                <a:solidFill>
                  <a:srgbClr val="000066"/>
                </a:solidFill>
              </a:rPr>
              <a:t/>
            </a:r>
            <a:br>
              <a:rPr lang="ru-RU" altLang="ru-RU" sz="3600" b="1" smtClean="0">
                <a:solidFill>
                  <a:srgbClr val="000066"/>
                </a:solidFill>
              </a:rPr>
            </a:br>
            <a:endParaRPr lang="ru-RU" altLang="ru-RU" smtClean="0"/>
          </a:p>
        </p:txBody>
      </p:sp>
      <p:pic>
        <p:nvPicPr>
          <p:cNvPr id="44035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0"/>
            <a:ext cx="9185275" cy="679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90600" y="1219200"/>
            <a:ext cx="7238999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внимание! </a:t>
            </a:r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525963"/>
            <a:ext cx="16160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971800"/>
            <a:ext cx="211613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362200"/>
            <a:ext cx="2328863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14800"/>
            <a:ext cx="2133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438400"/>
            <a:ext cx="93345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2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953000"/>
            <a:ext cx="12319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19725"/>
            <a:ext cx="18478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Улыбающееся лицо 13"/>
          <p:cNvSpPr/>
          <p:nvPr/>
        </p:nvSpPr>
        <p:spPr>
          <a:xfrm>
            <a:off x="2362200" y="3505200"/>
            <a:ext cx="457200" cy="457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Улыбающееся лицо 14"/>
          <p:cNvSpPr/>
          <p:nvPr/>
        </p:nvSpPr>
        <p:spPr>
          <a:xfrm>
            <a:off x="5105400" y="3429000"/>
            <a:ext cx="457200" cy="457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Улыбающееся лицо 15"/>
          <p:cNvSpPr/>
          <p:nvPr/>
        </p:nvSpPr>
        <p:spPr>
          <a:xfrm>
            <a:off x="762000" y="5181600"/>
            <a:ext cx="457200" cy="457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Улыбающееся лицо 16"/>
          <p:cNvSpPr/>
          <p:nvPr/>
        </p:nvSpPr>
        <p:spPr>
          <a:xfrm>
            <a:off x="3581400" y="5410200"/>
            <a:ext cx="457200" cy="457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Улыбающееся лицо 17"/>
          <p:cNvSpPr/>
          <p:nvPr/>
        </p:nvSpPr>
        <p:spPr>
          <a:xfrm>
            <a:off x="8153400" y="2895600"/>
            <a:ext cx="457200" cy="457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Улыбающееся лицо 18"/>
          <p:cNvSpPr/>
          <p:nvPr/>
        </p:nvSpPr>
        <p:spPr>
          <a:xfrm>
            <a:off x="6477000" y="4572000"/>
            <a:ext cx="457200" cy="457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Улыбающееся лицо 19"/>
          <p:cNvSpPr/>
          <p:nvPr/>
        </p:nvSpPr>
        <p:spPr>
          <a:xfrm>
            <a:off x="7848600" y="6096000"/>
            <a:ext cx="457200" cy="457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4051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410200"/>
            <a:ext cx="12430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Улыбающееся лицо 21"/>
          <p:cNvSpPr/>
          <p:nvPr/>
        </p:nvSpPr>
        <p:spPr>
          <a:xfrm>
            <a:off x="5562600" y="5715000"/>
            <a:ext cx="457200" cy="457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b="1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228600" y="609600"/>
            <a:ext cx="8686800" cy="5715000"/>
          </a:xfrm>
        </p:spPr>
        <p:txBody>
          <a:bodyPr/>
          <a:lstStyle/>
          <a:p>
            <a:pPr algn="just" eaLnBrk="1" hangingPunct="1">
              <a:buNone/>
            </a:pPr>
            <a:r>
              <a:rPr lang="en-US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Геометрия </a:t>
            </a:r>
            <a:r>
              <a:rPr lang="ru-RU" sz="2000" dirty="0" smtClean="0"/>
              <a:t>– одна из наиболее древних наук. Первые геометрические факты найдены в вавилонских клинописных таблицах и египетских папирусах (III тысячелетия до нашей эры).</a:t>
            </a:r>
          </a:p>
          <a:p>
            <a:pPr algn="just" eaLnBrk="1" hangingPunct="1">
              <a:buFontTx/>
              <a:buNone/>
            </a:pPr>
            <a:r>
              <a:rPr lang="en-US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altLang="ru-RU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Современные ученые отмечают большое значение геометрии для развития пространственного мышления и воображения ребенка</a:t>
            </a:r>
            <a:r>
              <a:rPr lang="ru-RU" altLang="ru-RU" sz="20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для его способности видеть мир в целостных образах. </a:t>
            </a:r>
          </a:p>
          <a:p>
            <a:pPr algn="just" eaLnBrk="1" hangingPunct="1">
              <a:buFontTx/>
              <a:buNone/>
            </a:pPr>
            <a:r>
              <a:rPr lang="ru-RU" altLang="ru-RU" sz="20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         Особую актуальность данная проблема имеет в школьном возрасте в начальных классах  в связи с предстоящим обучением в школе.</a:t>
            </a:r>
          </a:p>
          <a:p>
            <a:pPr algn="just" eaLnBrk="1" hangingPunct="1">
              <a:buFontTx/>
              <a:buNone/>
            </a:pPr>
            <a:r>
              <a:rPr lang="ru-RU" altLang="ru-RU" sz="20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        Следовательно, становится актуальным </a:t>
            </a:r>
            <a:r>
              <a:rPr lang="ru-RU" altLang="ru-RU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изучение и закрепление объемных геометрических фигур, как одного из важнейших показателей развития пространственного мышления и воображения </a:t>
            </a:r>
            <a:r>
              <a:rPr lang="ru-RU" altLang="ru-RU" sz="20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altLang="ru-RU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человека.</a:t>
            </a:r>
          </a:p>
          <a:p>
            <a:pPr algn="ctr" eaLnBrk="1" hangingPunct="1">
              <a:buFontTx/>
              <a:buNone/>
            </a:pPr>
            <a:r>
              <a:rPr lang="ru-RU" altLang="ru-RU" sz="20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          </a:t>
            </a:r>
            <a:r>
              <a:rPr lang="ru-RU" altLang="ru-RU" sz="20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      </a:t>
            </a:r>
            <a:r>
              <a:rPr lang="ru-RU" altLang="ru-RU" sz="2000" b="1" dirty="0" smtClean="0">
                <a:solidFill>
                  <a:srgbClr val="002060"/>
                </a:solidFill>
                <a:latin typeface="+mj-lt"/>
              </a:rPr>
              <a:t>  </a:t>
            </a:r>
          </a:p>
          <a:p>
            <a:pPr algn="ctr" eaLnBrk="1" hangingPunct="1">
              <a:buFontTx/>
              <a:buNone/>
            </a:pPr>
            <a:r>
              <a:rPr lang="ru-RU" altLang="ru-RU" sz="2000" b="1" dirty="0" smtClean="0">
                <a:latin typeface="Times New Roman" pitchFamily="18" charset="0"/>
              </a:rPr>
              <a:t>          </a:t>
            </a:r>
          </a:p>
          <a:p>
            <a:pPr eaLnBrk="1" hangingPunct="1"/>
            <a:endParaRPr lang="ru-RU" altLang="ru-RU" sz="2000" dirty="0" smtClean="0">
              <a:latin typeface="Times New Roman" pitchFamily="18" charset="0"/>
            </a:endParaRPr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381000" y="4419600"/>
            <a:ext cx="8456612" cy="2203450"/>
            <a:chOff x="204" y="2704"/>
            <a:chExt cx="4882" cy="1125"/>
          </a:xfrm>
        </p:grpSpPr>
        <p:pic>
          <p:nvPicPr>
            <p:cNvPr id="5" name="Picture 2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45" y="2704"/>
              <a:ext cx="1206" cy="1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79" y="2704"/>
              <a:ext cx="845" cy="1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5" y="2704"/>
              <a:ext cx="891" cy="1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02" y="2704"/>
              <a:ext cx="1118" cy="1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4" y="2704"/>
              <a:ext cx="1071" cy="1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731139"/>
            <a:ext cx="8915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изучить объемные тела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рассмотреть типы, основные элементы, свойства объёмных тел;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сделать развертки объёмных фигур;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изготовить модели некоторых  объемных тел.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4570635"/>
            <a:ext cx="4486275" cy="211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04800"/>
            <a:ext cx="2306637" cy="262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5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Гипотеза:</a:t>
            </a:r>
            <a:endParaRPr lang="ru-RU" sz="45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         </a:t>
            </a:r>
            <a:r>
              <a:rPr lang="ru-RU" sz="2400" dirty="0" smtClean="0">
                <a:solidFill>
                  <a:srgbClr val="002060"/>
                </a:solidFill>
              </a:rPr>
              <a:t>       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     - </a:t>
            </a:r>
            <a:r>
              <a:rPr lang="ru-RU" sz="2400" dirty="0" smtClean="0">
                <a:solidFill>
                  <a:srgbClr val="002060"/>
                </a:solidFill>
              </a:rPr>
              <a:t>научиться </a:t>
            </a:r>
            <a:r>
              <a:rPr lang="ru-RU" sz="2400" dirty="0" smtClean="0">
                <a:solidFill>
                  <a:srgbClr val="002060"/>
                </a:solidFill>
              </a:rPr>
              <a:t>сравнивать объемные фигуры, выделять между ними сходство и отличие;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    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     - </a:t>
            </a:r>
            <a:r>
              <a:rPr lang="ru-RU" sz="2400" dirty="0" smtClean="0">
                <a:solidFill>
                  <a:srgbClr val="002060"/>
                </a:solidFill>
              </a:rPr>
              <a:t>обогатить  </a:t>
            </a:r>
            <a:r>
              <a:rPr lang="ru-RU" sz="2400" dirty="0" smtClean="0">
                <a:solidFill>
                  <a:srgbClr val="002060"/>
                </a:solidFill>
              </a:rPr>
              <a:t>словарь математическими терминами;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   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     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914400"/>
          </a:xfrm>
        </p:spPr>
        <p:txBody>
          <a:bodyPr/>
          <a:lstStyle/>
          <a:p>
            <a:pPr eaLnBrk="1" hangingPunct="1"/>
            <a:r>
              <a:rPr lang="ru-RU" altLang="ru-RU" sz="36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Предполагаемый результат проекта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066800"/>
            <a:ext cx="8229600" cy="4389437"/>
          </a:xfrm>
        </p:spPr>
        <p:txBody>
          <a:bodyPr/>
          <a:lstStyle/>
          <a:p>
            <a:pPr eaLnBrk="1" hangingPunct="1"/>
            <a:r>
              <a:rPr lang="ru-RU" alt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качественное усвоение  знаний по теме «Объемные геометрические фигуры»;</a:t>
            </a:r>
          </a:p>
          <a:p>
            <a:pPr eaLnBrk="1" hangingPunct="1"/>
            <a:r>
              <a:rPr lang="ru-RU" alt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alt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коммуникативных способностей ;</a:t>
            </a:r>
          </a:p>
          <a:p>
            <a:pPr eaLnBrk="1" hangingPunct="1"/>
            <a:r>
              <a:rPr lang="ru-RU" alt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вовлечение </a:t>
            </a:r>
            <a:r>
              <a:rPr lang="ru-RU" alt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 активизация родителей;</a:t>
            </a:r>
          </a:p>
          <a:p>
            <a:pPr eaLnBrk="1" hangingPunct="1"/>
            <a:r>
              <a:rPr lang="ru-RU" alt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alt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выставки </a:t>
            </a:r>
            <a:r>
              <a:rPr lang="ru-RU" alt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«Объёмные фигуры»</a:t>
            </a:r>
            <a:endParaRPr lang="ru-RU" altLang="ru-RU" sz="2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Куб 4"/>
          <p:cNvSpPr/>
          <p:nvPr/>
        </p:nvSpPr>
        <p:spPr>
          <a:xfrm>
            <a:off x="5638800" y="3352800"/>
            <a:ext cx="1216025" cy="1216025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62488"/>
            <a:ext cx="2325688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7030A0">
                <a:tint val="45000"/>
                <a:satMod val="400000"/>
              </a:srgbClr>
            </a:duotone>
            <a:extLst/>
          </a:blip>
          <a:stretch>
            <a:fillRect/>
          </a:stretch>
        </p:blipFill>
        <p:spPr>
          <a:xfrm>
            <a:off x="7239000" y="1600200"/>
            <a:ext cx="1905000" cy="1524000"/>
          </a:xfrm>
          <a:prstGeom prst="rect">
            <a:avLst/>
          </a:prstGeom>
        </p:spPr>
      </p:pic>
      <p:sp>
        <p:nvSpPr>
          <p:cNvPr id="8" name="Куб 7"/>
          <p:cNvSpPr/>
          <p:nvPr/>
        </p:nvSpPr>
        <p:spPr>
          <a:xfrm rot="15936957">
            <a:off x="5051426" y="4892675"/>
            <a:ext cx="1128712" cy="2008187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7030A0">
                <a:tint val="45000"/>
                <a:satMod val="400000"/>
              </a:srgbClr>
            </a:duotone>
            <a:extLst/>
          </a:blip>
          <a:stretch>
            <a:fillRect/>
          </a:stretch>
        </p:blipFill>
        <p:spPr>
          <a:xfrm>
            <a:off x="7299201" y="4191000"/>
            <a:ext cx="1844799" cy="144023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 l="14934" t="22050" r="14936" b="13866"/>
          <a:stretch/>
        </p:blipFill>
        <p:spPr>
          <a:xfrm>
            <a:off x="2057400" y="3429000"/>
            <a:ext cx="1246910" cy="1139411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990600"/>
          </a:xfrm>
        </p:spPr>
        <p:txBody>
          <a:bodyPr/>
          <a:lstStyle/>
          <a:p>
            <a:pPr algn="ctr" eaLnBrk="1" hangingPunct="1"/>
            <a:r>
              <a:rPr lang="ru-RU" altLang="ru-RU" sz="3600" b="1" i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Новизна проекта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162800" cy="3733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Использование метода проекта </a:t>
            </a:r>
          </a:p>
          <a:p>
            <a:pPr algn="ctr" eaLnBrk="1" hangingPunct="1">
              <a:buFontTx/>
              <a:buNone/>
            </a:pPr>
            <a:r>
              <a:rPr lang="ru-RU" alt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 рамках реализации образовательной 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программы ФГОС 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основного  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общего образования  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объемных геометрических </a:t>
            </a:r>
            <a:r>
              <a:rPr lang="ru-RU" alt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фигурах  </a:t>
            </a:r>
          </a:p>
          <a:p>
            <a:pPr algn="ctr" eaLnBrk="1" hangingPunct="1">
              <a:buFontTx/>
              <a:buNone/>
            </a:pPr>
            <a:r>
              <a:rPr lang="ru-RU" alt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через создание наглядных </a:t>
            </a:r>
            <a:r>
              <a:rPr lang="ru-RU" alt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образов</a:t>
            </a:r>
            <a:endParaRPr lang="ru-RU" altLang="ru-RU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0" y="2709207"/>
            <a:ext cx="89916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выполнения проекта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Поиск и изучение литературы по теме проекта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Составление краткой характеристики объемных тел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Поиск разверток объёмных фигур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Изготовление моделей объемных тел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презентации по данной теме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0" descr="пирами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15478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228600"/>
            <a:ext cx="1528762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304800"/>
            <a:ext cx="4724400" cy="221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2433</TotalTime>
  <Words>478</Words>
  <Application>Microsoft Office PowerPoint</Application>
  <PresentationFormat>Экран (4:3)</PresentationFormat>
  <Paragraphs>99</Paragraphs>
  <Slides>37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Поток</vt:lpstr>
      <vt:lpstr>1_Поток</vt:lpstr>
      <vt:lpstr>    Муниципальное  казённое общеобразовательное учреждение «Большескуратовская средняя общеобразовательная школа» Проект  </vt:lpstr>
      <vt:lpstr>Будем знакомы ученики 5 класса</vt:lpstr>
      <vt:lpstr>Информационная характеристика</vt:lpstr>
      <vt:lpstr>Актуальность</vt:lpstr>
      <vt:lpstr>Слайд 5</vt:lpstr>
      <vt:lpstr>Гипотеза:</vt:lpstr>
      <vt:lpstr>Предполагаемый результат проекта</vt:lpstr>
      <vt:lpstr>Новизна проекта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Заключительный этап</vt:lpstr>
      <vt:lpstr>Слайд 36</vt:lpstr>
      <vt:lpstr>   Благодарю за внимание!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большескуратовская</cp:lastModifiedBy>
  <cp:revision>262</cp:revision>
  <cp:lastPrinted>1601-01-01T00:00:00Z</cp:lastPrinted>
  <dcterms:created xsi:type="dcterms:W3CDTF">1601-01-01T00:00:00Z</dcterms:created>
  <dcterms:modified xsi:type="dcterms:W3CDTF">2018-02-06T20:08:05Z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